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 lvl="0">
      <a:defRPr lang="x-none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1D3BCA8-8B03-014D-86C1-1A9AE53C6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FB8955-7D5C-6343-B9DD-52454E01D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6652" y="1217366"/>
            <a:ext cx="5953496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55BD48E-148D-B349-B026-B565BE194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6652" y="3697041"/>
            <a:ext cx="5953496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6613C2-B378-C247-8F84-F5E0D65B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D12F61-EEF5-1642-A898-3D8B71204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7A72534-482B-1140-A1F5-75B5A080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88291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CDCA9A-5A98-F54A-A7D9-46AA03E9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565ED3D-C45A-8447-AB02-5FA43B90A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8F51753-B8B3-0343-A171-892BA70F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0CEED7-F20F-6D42-8FA7-3361130E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28A9B7B-DB78-494B-95CD-B2C08889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80520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19B66D2-1B40-8A4B-A684-21350B527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C9E6337-9F1A-6848-A52E-F0B6EE082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7A066D-030A-F74C-BA2E-2E0867D1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F86EB2-D913-4549-8A7F-3EA6D86D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24CC2C4-B762-4F4B-AAA8-1D2FABD6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12202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D9F2AF-89A6-9B46-BB00-5810C704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B68359-3E1A-B145-8C4F-1AA0C3E1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CC5B65-9BA6-0C4F-8C5A-67ABE710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3B8795-68C5-354B-BEF2-262D6F77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A8B7F9-0DE5-4E4E-B8B7-3EBC07C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65565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FE106E-15C0-9D40-B98A-BE2FA59E0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891A047-34E4-A444-89C0-AD7568F89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5ABD55-41E4-504F-A820-80638A8E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EFAE2-66FE-7E40-ABC1-87012AE6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21A38B-C1E7-2748-A3EE-71F952F9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08454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5D12DA-8E5E-434D-A2D4-AA9EEEE7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5F4954-9EA4-6C4A-BAA2-E680FF792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8DF5CC6-19F8-7347-87A3-FDB70DF40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133058E-8D8C-B549-864B-8BE3A224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9961FF8-8D1C-814C-A419-0D19909A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C2B191-38E3-6B40-A0B9-9A3EA7F7D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4272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622D52-FAD1-FE4F-9877-02D98D31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B0FC3F-E794-524A-ADD5-26D78C650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3399F37-6B5A-FC43-A46C-8DEAFF81A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26B1FD7-2305-E84D-BD48-43E0F13FC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E4688B8-B309-2946-B130-D15984B86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9F969B7-EF78-B641-8F7F-89764530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78BCACF-C03D-E148-A513-A2F46CE8F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747112C-28F3-4744-B3DC-49879DD8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73571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FE66C8-0ADA-C546-8D5E-2EB5294E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365C44A-529A-A44E-8E8A-1FF68BB4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96587CE-31F5-2643-94F6-E365137F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28BEF56-2AAE-4C4A-8CD2-2CEA3CB7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3809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998EC6A-7DE6-4649-AF38-C31707EC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85CE143-A886-9C47-8FE9-81F5E8FE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CD95A86-6223-FC40-90C1-5EBBE204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48072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3CAF4D-D15F-A048-992F-F59972D4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66878D-076E-3C47-A545-06E18F45A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5C1A478-4C37-8A46-A02E-E71F919E3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2257DC0-8E1B-B54E-87D0-261E0E9A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D7BFA5A-C862-8D4E-9181-D6B1E722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9697CBE-8E4E-E644-92B1-B4857963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68114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DD380A-B4AF-894F-8F51-58EE1FA5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C78EB75-FF87-1143-BAB3-FA6F7CF787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23E1161-CF49-E244-B589-AE139EF12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C1B59F6-CBC9-C744-8131-ED946739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46EFEFE-BE90-B74C-AAEA-3B591EE8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B30093-014F-E94F-B470-FF280CE77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88060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A3FBA01-2945-A04E-8B27-3D0661580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4286"/>
          <a:stretch/>
        </p:blipFill>
        <p:spPr>
          <a:xfrm>
            <a:off x="0" y="0"/>
            <a:ext cx="923108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2A5EF85-CEBF-774F-A0BB-96C2E93F4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76072"/>
          <a:stretch/>
        </p:blipFill>
        <p:spPr>
          <a:xfrm>
            <a:off x="6313714" y="0"/>
            <a:ext cx="587828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5D92448-A3C7-6247-81FF-829F34E7F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42" y="365125"/>
            <a:ext cx="10091057" cy="94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F1FF660-2539-2841-9B34-CE3E5F220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42" y="1825625"/>
            <a:ext cx="100910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527AD0-B9A9-214B-AE54-69F6A9A72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E90F2-10B1-1C43-B201-DF7CE5BC670D}" type="datetimeFigureOut">
              <a:rPr lang="x-none" smtClean="0"/>
              <a:pPr/>
              <a:t>29.01.2024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33C08F-A93B-F945-920B-401FF93C2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2EFA4EA-B8FC-794A-9513-6E9042457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CC143-2022-734C-81D9-E011CD04A4B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74521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qna.habr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vertio.co/" TargetMode="External"/><Relationship Id="rId5" Type="http://schemas.openxmlformats.org/officeDocument/2006/relationships/hyperlink" Target="https://www.resizepixel.com/" TargetMode="External"/><Relationship Id="rId4" Type="http://schemas.openxmlformats.org/officeDocument/2006/relationships/hyperlink" Target="https://zaycev.net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Google Shape;11269;p1"/>
          <p:cNvSpPr txBox="1">
            <a:spLocks noGrp="1"/>
          </p:cNvSpPr>
          <p:nvPr>
            <p:ph type="ctrTitle"/>
          </p:nvPr>
        </p:nvSpPr>
        <p:spPr>
          <a:xfrm>
            <a:off x="4196014" y="1326226"/>
            <a:ext cx="77346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FAFF"/>
              </a:buClr>
              <a:buSzPct val="100000"/>
              <a:buFont typeface="Arial"/>
              <a:buNone/>
            </a:pPr>
            <a:r>
              <a:rPr lang="ru-RU" sz="7200" b="1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Battle Among the Ruins</a:t>
            </a:r>
            <a:endParaRPr sz="7200" b="1">
              <a:solidFill>
                <a:srgbClr val="88F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0" name="Google Shape;11270;p1"/>
          <p:cNvSpPr txBox="1">
            <a:spLocks noGrp="1"/>
          </p:cNvSpPr>
          <p:nvPr>
            <p:ph type="subTitle" idx="1"/>
          </p:nvPr>
        </p:nvSpPr>
        <p:spPr>
          <a:xfrm>
            <a:off x="4810900" y="3056250"/>
            <a:ext cx="45072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None/>
            </a:pPr>
            <a:r>
              <a:rPr lang="ru-RU" b="1">
                <a:solidFill>
                  <a:schemeClr val="accent4"/>
                </a:solidFill>
              </a:rPr>
              <a:t>Выполнил: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None/>
            </a:pPr>
            <a:r>
              <a:rPr lang="ru-RU" b="1">
                <a:solidFill>
                  <a:schemeClr val="accent4"/>
                </a:solidFill>
              </a:rPr>
              <a:t>Фёдор Пацай и Шепурев Степан</a:t>
            </a:r>
            <a:endParaRPr/>
          </a:p>
        </p:txBody>
      </p:sp>
      <p:sp>
        <p:nvSpPr>
          <p:cNvPr id="11271" name="Google Shape;11271;p1"/>
          <p:cNvSpPr/>
          <p:nvPr/>
        </p:nvSpPr>
        <p:spPr>
          <a:xfrm>
            <a:off x="6850174" y="762676"/>
            <a:ext cx="3319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Проект по теме “Py</a:t>
            </a:r>
            <a:r>
              <a:rPr lang="ru-RU" sz="1800" b="1">
                <a:solidFill>
                  <a:srgbClr val="88FAFF"/>
                </a:solidFill>
              </a:rPr>
              <a:t>game</a:t>
            </a:r>
            <a:r>
              <a:rPr lang="ru-RU" sz="1800" b="1" i="0" u="none" strike="noStrike" cap="none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2" name="Google Shape;11272;p1"/>
          <p:cNvSpPr txBox="1"/>
          <p:nvPr/>
        </p:nvSpPr>
        <p:spPr>
          <a:xfrm>
            <a:off x="4810898" y="4102443"/>
            <a:ext cx="48114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D0147C"/>
                </a:solidFill>
                <a:latin typeface="Calibri"/>
                <a:ea typeface="Calibri"/>
                <a:cs typeface="Calibri"/>
                <a:sym typeface="Calibri"/>
              </a:rPr>
              <a:t>Руководитель: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solidFill>
                  <a:srgbClr val="D0147C"/>
                </a:solidFill>
                <a:latin typeface="Calibri"/>
                <a:ea typeface="Calibri"/>
                <a:cs typeface="Calibri"/>
                <a:sym typeface="Calibri"/>
              </a:rPr>
              <a:t>Захаров Дмитрий Владимирович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3" name="Google Shape;11273;p1"/>
          <p:cNvSpPr txBox="1"/>
          <p:nvPr/>
        </p:nvSpPr>
        <p:spPr>
          <a:xfrm>
            <a:off x="6504263" y="6145428"/>
            <a:ext cx="3117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Северодвинск, 202</a:t>
            </a:r>
            <a:r>
              <a:rPr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1" name="Google Shape;11391;p8"/>
          <p:cNvSpPr txBox="1">
            <a:spLocks noGrp="1"/>
          </p:cNvSpPr>
          <p:nvPr>
            <p:ph type="title"/>
          </p:nvPr>
        </p:nvSpPr>
        <p:spPr>
          <a:xfrm>
            <a:off x="2243045" y="321276"/>
            <a:ext cx="73869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Игровой процесс 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1449" y="1929305"/>
            <a:ext cx="7525109" cy="421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Google Shape;11388;p7"/>
          <p:cNvSpPr/>
          <p:nvPr/>
        </p:nvSpPr>
        <p:spPr>
          <a:xfrm>
            <a:off x="744592" y="1357923"/>
            <a:ext cx="4032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Char char="•"/>
            </a:pPr>
            <a:r>
              <a:rPr lang="ru-RU" sz="2800" b="1" i="0" u="none" strike="noStrike" cap="none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ru-RU" sz="2800" b="1" i="0" u="none" strike="noStrike" cap="none" dirty="0" smtClean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Атака зомби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5" name="Google Shape;11395;p10"/>
          <p:cNvSpPr txBox="1">
            <a:spLocks noGrp="1"/>
          </p:cNvSpPr>
          <p:nvPr>
            <p:ph type="title"/>
          </p:nvPr>
        </p:nvSpPr>
        <p:spPr>
          <a:xfrm>
            <a:off x="2243045" y="321276"/>
            <a:ext cx="73869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/>
              <a:t>Игровой процесс </a:t>
            </a:r>
            <a:endParaRPr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479" y="2078966"/>
            <a:ext cx="7421190" cy="415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11388;p7"/>
          <p:cNvSpPr/>
          <p:nvPr/>
        </p:nvSpPr>
        <p:spPr>
          <a:xfrm>
            <a:off x="1348440" y="1263033"/>
            <a:ext cx="6303189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Char char="•"/>
            </a:pPr>
            <a:r>
              <a:rPr lang="ru-RU" sz="2800" b="1" i="0" u="none" strike="noStrike" cap="none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 b="1" i="0" u="none" strike="noStrike" cap="none" dirty="0" smtClean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Обыскать/</a:t>
            </a:r>
            <a:r>
              <a:rPr lang="ru-RU" sz="2800" b="1" i="0" u="none" strike="noStrike" cap="none" dirty="0" err="1" smtClean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Миникарта</a:t>
            </a:r>
            <a:r>
              <a:rPr lang="ru-RU" sz="2800" b="1" dirty="0" smtClean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/Воспоминания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7" name="Google Shape;11397;p11"/>
          <p:cNvSpPr txBox="1">
            <a:spLocks noGrp="1"/>
          </p:cNvSpPr>
          <p:nvPr>
            <p:ph type="title"/>
          </p:nvPr>
        </p:nvSpPr>
        <p:spPr>
          <a:xfrm>
            <a:off x="2243045" y="321276"/>
            <a:ext cx="73869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Игровой процесс </a:t>
            </a: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9335" y="2427442"/>
            <a:ext cx="5330137" cy="297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 descr="https://cdn.discordapp.com/attachments/1177960351279632415/1201133773882929202/im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2204" y="2472927"/>
            <a:ext cx="5294442" cy="2982260"/>
          </a:xfrm>
          <a:prstGeom prst="rect">
            <a:avLst/>
          </a:prstGeom>
          <a:noFill/>
        </p:spPr>
      </p:pic>
      <p:sp>
        <p:nvSpPr>
          <p:cNvPr id="6" name="Google Shape;11388;p7"/>
          <p:cNvSpPr/>
          <p:nvPr/>
        </p:nvSpPr>
        <p:spPr>
          <a:xfrm>
            <a:off x="3919113" y="1487320"/>
            <a:ext cx="4032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Char char="•"/>
            </a:pPr>
            <a:r>
              <a:rPr lang="ru-RU" sz="2800" b="1" i="0" u="none" strike="noStrike" cap="none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ru-RU" sz="2800" b="1" dirty="0" smtClean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Поражение/Победа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9" name="Google Shape;11399;p12"/>
          <p:cNvSpPr txBox="1">
            <a:spLocks noGrp="1"/>
          </p:cNvSpPr>
          <p:nvPr>
            <p:ph type="title"/>
          </p:nvPr>
        </p:nvSpPr>
        <p:spPr>
          <a:xfrm>
            <a:off x="1262742" y="365125"/>
            <a:ext cx="103032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/>
              <a:t>Используемые библиотеки и инструменты</a:t>
            </a:r>
            <a:endParaRPr/>
          </a:p>
        </p:txBody>
      </p:sp>
      <p:sp>
        <p:nvSpPr>
          <p:cNvPr id="11400" name="Google Shape;11400;p12"/>
          <p:cNvSpPr/>
          <p:nvPr/>
        </p:nvSpPr>
        <p:spPr>
          <a:xfrm>
            <a:off x="1652102" y="1434753"/>
            <a:ext cx="7673100" cy="3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88FAFF"/>
              </a:buClr>
              <a:buSzPts val="1800"/>
              <a:buFont typeface="Arial"/>
              <a:buChar char="•"/>
            </a:pPr>
            <a:r>
              <a:rPr lang="ru-RU" sz="1800" b="1" i="0" u="none" strike="noStrike" cap="none" dirty="0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ru-RU" sz="1800" b="1" i="0" u="none" strike="noStrike" cap="none" dirty="0" err="1" smtClean="0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Py</a:t>
            </a:r>
            <a:r>
              <a:rPr lang="en-US" sz="1800" b="1" dirty="0" smtClean="0">
                <a:solidFill>
                  <a:srgbClr val="88FAFF"/>
                </a:solidFill>
              </a:rPr>
              <a:t>G</a:t>
            </a:r>
            <a:r>
              <a:rPr lang="ru-RU" sz="1800" b="1" dirty="0" err="1" smtClean="0">
                <a:solidFill>
                  <a:srgbClr val="88FAFF"/>
                </a:solidFill>
              </a:rPr>
              <a:t>ame</a:t>
            </a:r>
            <a:r>
              <a:rPr lang="ru-RU" sz="1800" b="1" dirty="0">
                <a:solidFill>
                  <a:srgbClr val="88FAFF"/>
                </a:solidFill>
              </a:rPr>
              <a:t>, </a:t>
            </a:r>
            <a:r>
              <a:rPr lang="ru-RU" sz="1800" b="1" i="0" u="none" strike="noStrike" cap="none" dirty="0" err="1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sys</a:t>
            </a:r>
            <a:r>
              <a:rPr lang="ru-RU" sz="1800" b="1" i="0" u="none" strike="noStrike" cap="none" dirty="0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1" i="0" u="none" strike="noStrike" cap="none" dirty="0" err="1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endParaRPr/>
          </a:p>
          <a:p>
            <a: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88FA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114300">
              <a:buClr>
                <a:srgbClr val="88FAFF"/>
              </a:buClr>
              <a:buSzPts val="1800"/>
              <a:buFont typeface="Arial"/>
              <a:buChar char="•"/>
            </a:pPr>
            <a:r>
              <a:rPr lang="ru-RU" sz="1800" b="1" i="0" u="none" strike="noStrike" cap="none" dirty="0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  Документация по </a:t>
            </a:r>
            <a:r>
              <a:rPr lang="ru-RU" sz="1800" b="1" i="0" u="none" strike="noStrike" cap="none" dirty="0" err="1" smtClean="0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Py</a:t>
            </a:r>
            <a:r>
              <a:rPr lang="en-US" sz="1800" b="1" dirty="0" smtClean="0">
                <a:solidFill>
                  <a:srgbClr val="88FAFF"/>
                </a:solidFill>
              </a:rPr>
              <a:t>G</a:t>
            </a:r>
            <a:r>
              <a:rPr lang="ru-RU" sz="1800" b="1" dirty="0" err="1" smtClean="0">
                <a:solidFill>
                  <a:srgbClr val="88FAFF"/>
                </a:solidFill>
              </a:rPr>
              <a:t>a</a:t>
            </a:r>
            <a:r>
              <a:rPr lang="en-US" sz="1800" b="1" dirty="0" smtClean="0">
                <a:solidFill>
                  <a:srgbClr val="88FAFF"/>
                </a:solidFill>
              </a:rPr>
              <a:t>m</a:t>
            </a:r>
            <a:r>
              <a:rPr lang="ru-RU" sz="1800" b="1" dirty="0" smtClean="0">
                <a:solidFill>
                  <a:srgbClr val="88FAFF"/>
                </a:solidFill>
              </a:rPr>
              <a:t>e</a:t>
            </a:r>
            <a:r>
              <a:rPr lang="ru-RU" sz="1800" b="1" i="0" u="none" strike="noStrike" cap="none" dirty="0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ru-RU" sz="1800" b="1" dirty="0">
                <a:solidFill>
                  <a:srgbClr val="88FAFF"/>
                </a:solidFill>
              </a:rPr>
              <a:t> </a:t>
            </a:r>
            <a:r>
              <a:rPr lang="en-US" b="1" dirty="0" smtClean="0">
                <a:solidFill>
                  <a:srgbClr val="88FAFF"/>
                </a:solidFill>
              </a:rPr>
              <a:t>https://pythonist.ru/pygame-tutorial/</a:t>
            </a:r>
            <a:endParaRPr sz="1800" b="1" i="0" u="none" strike="noStrike" cap="none">
              <a:solidFill>
                <a:srgbClr val="88FA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88FAFF"/>
              </a:buClr>
              <a:buSzPts val="1800"/>
              <a:buFont typeface="Arial"/>
              <a:buChar char="•"/>
            </a:pPr>
            <a:r>
              <a:rPr lang="ru-RU" sz="1800" b="1" i="0" u="none" strike="noStrike" cap="none" dirty="0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  По вопросам: </a:t>
            </a:r>
            <a:r>
              <a:rPr lang="ru-RU" sz="18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https://stackoverflow.com/</a:t>
            </a:r>
            <a:r>
              <a:rPr lang="ru-RU" sz="1800" b="1" i="0" u="none" strike="noStrike" cap="none" dirty="0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ru-RU" sz="18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https://qna.habr.com/</a:t>
            </a:r>
            <a:endParaRPr sz="1800" b="1" i="0" u="none" strike="noStrike" cap="none">
              <a:solidFill>
                <a:srgbClr val="88FA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114300">
              <a:buClr>
                <a:srgbClr val="88FAFF"/>
              </a:buClr>
              <a:buSzPts val="1800"/>
              <a:buFont typeface="Arial"/>
              <a:buChar char="•"/>
            </a:pPr>
            <a:r>
              <a:rPr lang="ru-RU" sz="1800" b="1" i="0" u="none" strike="noStrike" cap="none" dirty="0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  Музыка: </a:t>
            </a:r>
            <a:r>
              <a:rPr lang="en-US" b="1" u="sng" dirty="0" smtClean="0">
                <a:latin typeface="Arial" pitchFamily="34" charset="0"/>
                <a:cs typeface="Arial" pitchFamily="34" charset="0"/>
                <a:hlinkClick r:id="rId4"/>
              </a:rPr>
              <a:t>https://zaycev.net/</a:t>
            </a:r>
            <a:endParaRPr sz="1800" b="1" i="0" u="none" strike="noStrike" cap="none">
              <a:solidFill>
                <a:srgbClr val="88FAFF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88FAFF"/>
              </a:buClr>
              <a:buSzPts val="1800"/>
              <a:buFont typeface="Arial"/>
              <a:buChar char="•"/>
            </a:pPr>
            <a:r>
              <a:rPr lang="ru-RU" sz="1800" b="1" i="0" u="none" strike="noStrike" cap="none" dirty="0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  Для работы с изображениями: </a:t>
            </a:r>
            <a:r>
              <a:rPr lang="ru-RU" sz="18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https://www.resizepixel.com/</a:t>
            </a:r>
            <a:endParaRPr sz="1800" b="1" i="0" u="none" strike="noStrike" cap="none">
              <a:solidFill>
                <a:srgbClr val="88FA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88FAFF"/>
              </a:buClr>
              <a:buSzPts val="1800"/>
              <a:buFont typeface="Arial"/>
              <a:buChar char="•"/>
            </a:pPr>
            <a:r>
              <a:rPr lang="ru-RU" sz="1800" b="1" i="0" u="none" strike="noStrike" cap="none" dirty="0">
                <a:solidFill>
                  <a:srgbClr val="88FAFF"/>
                </a:solidFill>
                <a:latin typeface="Arial"/>
                <a:ea typeface="Arial"/>
                <a:cs typeface="Arial"/>
                <a:sym typeface="Arial"/>
              </a:rPr>
              <a:t>  Конвертер для всего: </a:t>
            </a:r>
            <a:r>
              <a:rPr lang="ru-RU" sz="18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https://convertio.co/</a:t>
            </a:r>
            <a:endParaRPr sz="1800" b="1" i="0" u="none" strike="noStrike" cap="none">
              <a:solidFill>
                <a:srgbClr val="88FA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88FA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42" y="365125"/>
            <a:ext cx="10303182" cy="941161"/>
          </a:xfrm>
        </p:spPr>
        <p:txBody>
          <a:bodyPr>
            <a:normAutofit/>
          </a:bodyPr>
          <a:lstStyle/>
          <a:p>
            <a:r>
              <a:rPr lang="ru-RU" dirty="0" smtClean="0"/>
              <a:t>Заключение</a:t>
            </a:r>
            <a:endParaRPr lang="x-none" dirty="0"/>
          </a:p>
        </p:txBody>
      </p:sp>
      <p:pic>
        <p:nvPicPr>
          <p:cNvPr id="1027" name="Picture 3" descr="D:\Сергей\Загрузки\scale_12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0537" y="1306286"/>
            <a:ext cx="9183130" cy="5326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801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Сергей\Загрузки\13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9438" y="279185"/>
            <a:ext cx="8443960" cy="6195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801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4" name="Google Shape;11344;p1"/>
          <p:cNvSpPr txBox="1">
            <a:spLocks noGrp="1"/>
          </p:cNvSpPr>
          <p:nvPr>
            <p:ph type="title"/>
          </p:nvPr>
        </p:nvSpPr>
        <p:spPr>
          <a:xfrm>
            <a:off x="1262742" y="365125"/>
            <a:ext cx="100911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/>
              <a:t>Цель и задачи</a:t>
            </a:r>
            <a:endParaRPr/>
          </a:p>
        </p:txBody>
      </p:sp>
      <p:grpSp>
        <p:nvGrpSpPr>
          <p:cNvPr id="11345" name="Google Shape;11345;p1"/>
          <p:cNvGrpSpPr/>
          <p:nvPr/>
        </p:nvGrpSpPr>
        <p:grpSpPr>
          <a:xfrm>
            <a:off x="5186162" y="1734410"/>
            <a:ext cx="1819224" cy="3776088"/>
            <a:chOff x="4923304" y="1684213"/>
            <a:chExt cx="2229168" cy="4626991"/>
          </a:xfrm>
        </p:grpSpPr>
        <p:sp>
          <p:nvSpPr>
            <p:cNvPr id="11346" name="Google Shape;11346;p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793154" y="2315778"/>
              <a:ext cx="973591" cy="486745"/>
            </a:xfrm>
            <a:custGeom>
              <a:avLst/>
              <a:gdLst/>
              <a:ahLst/>
              <a:cxnLst/>
              <a:rect l="l" t="t" r="r" b="b"/>
              <a:pathLst>
                <a:path w="973591" h="486745" extrusionOk="0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9675" tIns="19675" rIns="19675" bIns="19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3100"/>
                <a:buFont typeface="Arial"/>
                <a:buNone/>
              </a:pPr>
              <a:r>
                <a:rPr lang="ru-RU" sz="3100" b="1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7" name="Google Shape;11347;p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306522" y="3320269"/>
              <a:ext cx="973591" cy="486745"/>
            </a:xfrm>
            <a:custGeom>
              <a:avLst/>
              <a:gdLst/>
              <a:ahLst/>
              <a:cxnLst/>
              <a:rect l="l" t="t" r="r" b="b"/>
              <a:pathLst>
                <a:path w="973591" h="486745" extrusionOk="0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9675" tIns="19675" rIns="19675" bIns="19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3100"/>
                <a:buFont typeface="Arial"/>
                <a:buNone/>
              </a:pPr>
              <a:r>
                <a:rPr lang="ru-RU" sz="3100" b="1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8" name="Google Shape;11348;p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793154" y="4299283"/>
              <a:ext cx="973591" cy="486745"/>
            </a:xfrm>
            <a:custGeom>
              <a:avLst/>
              <a:gdLst/>
              <a:ahLst/>
              <a:cxnLst/>
              <a:rect l="l" t="t" r="r" b="b"/>
              <a:pathLst>
                <a:path w="973591" h="486745" extrusionOk="0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9675" tIns="19675" rIns="19675" bIns="19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None/>
              </a:pPr>
              <a:endParaRPr sz="31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9" name="Google Shape;11349;p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306522" y="5329250"/>
              <a:ext cx="973591" cy="486745"/>
            </a:xfrm>
            <a:custGeom>
              <a:avLst/>
              <a:gdLst/>
              <a:ahLst/>
              <a:cxnLst/>
              <a:rect l="l" t="t" r="r" b="b"/>
              <a:pathLst>
                <a:path w="973591" h="486745" extrusionOk="0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9675" tIns="19675" rIns="19675" bIns="19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3100"/>
                <a:buFont typeface="Arial"/>
                <a:buNone/>
              </a:pPr>
              <a:r>
                <a:rPr lang="ru-RU" sz="3100" b="1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50" name="Google Shape;11350;p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5407972" y="3693193"/>
              <a:ext cx="1744500" cy="1744800"/>
              <a:chOff x="5466028" y="3573608"/>
              <a:chExt cx="1744500" cy="1744800"/>
            </a:xfrm>
          </p:grpSpPr>
          <p:sp>
            <p:nvSpPr>
              <p:cNvPr id="11351" name="Google Shape;11351;p1"/>
              <p:cNvSpPr/>
              <p:nvPr/>
            </p:nvSpPr>
            <p:spPr>
              <a:xfrm>
                <a:off x="5466028" y="3573608"/>
                <a:ext cx="1744500" cy="1744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3518" y="23524"/>
                    </a:moveTo>
                    <a:lnTo>
                      <a:pt x="23518" y="23524"/>
                    </a:lnTo>
                    <a:cubicBezTo>
                      <a:pt x="47833" y="-796"/>
                      <a:pt x="88687" y="5034"/>
                      <a:pt x="105228" y="35185"/>
                    </a:cubicBezTo>
                    <a:cubicBezTo>
                      <a:pt x="121770" y="65337"/>
                      <a:pt x="104738" y="102926"/>
                      <a:pt x="71162" y="110367"/>
                    </a:cubicBezTo>
                    <a:lnTo>
                      <a:pt x="70593" y="118429"/>
                    </a:lnTo>
                    <a:lnTo>
                      <a:pt x="56830" y="104891"/>
                    </a:lnTo>
                    <a:lnTo>
                      <a:pt x="72706" y="88508"/>
                    </a:lnTo>
                    <a:lnTo>
                      <a:pt x="72145" y="96445"/>
                    </a:lnTo>
                    <a:cubicBezTo>
                      <a:pt x="95657" y="88608"/>
                      <a:pt x="105704" y="60885"/>
                      <a:pt x="92674" y="39802"/>
                    </a:cubicBezTo>
                    <a:cubicBezTo>
                      <a:pt x="79644" y="18719"/>
                      <a:pt x="50357" y="15311"/>
                      <a:pt x="32835" y="328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2" name="Google Shape;11352;p1"/>
              <p:cNvSpPr/>
              <p:nvPr/>
            </p:nvSpPr>
            <p:spPr>
              <a:xfrm>
                <a:off x="6018081" y="4121528"/>
                <a:ext cx="584400" cy="58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lang="ru-RU" sz="2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 sz="2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53" name="Google Shape;11353;p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5047662" y="4811504"/>
              <a:ext cx="1498800" cy="1499700"/>
              <a:chOff x="5105718" y="4691919"/>
              <a:chExt cx="1498800" cy="1499700"/>
            </a:xfrm>
          </p:grpSpPr>
          <p:sp>
            <p:nvSpPr>
              <p:cNvPr id="11354" name="Google Shape;11354;p1"/>
              <p:cNvSpPr/>
              <p:nvPr/>
            </p:nvSpPr>
            <p:spPr>
              <a:xfrm>
                <a:off x="5105718" y="4691919"/>
                <a:ext cx="1498800" cy="1499700"/>
              </a:xfrm>
              <a:prstGeom prst="blockArc">
                <a:avLst>
                  <a:gd name="adj1" fmla="val 0"/>
                  <a:gd name="adj2" fmla="val 18900000"/>
                  <a:gd name="adj3" fmla="val 1274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5" name="Google Shape;11355;p1"/>
              <p:cNvSpPr/>
              <p:nvPr/>
            </p:nvSpPr>
            <p:spPr>
              <a:xfrm>
                <a:off x="5576543" y="5163711"/>
                <a:ext cx="584400" cy="58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lang="ru-RU" sz="2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 sz="2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56" name="Google Shape;11356;p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4923304" y="2686852"/>
              <a:ext cx="1744500" cy="1744800"/>
              <a:chOff x="4981360" y="2567267"/>
              <a:chExt cx="1744500" cy="1744800"/>
            </a:xfrm>
          </p:grpSpPr>
          <p:sp>
            <p:nvSpPr>
              <p:cNvPr id="11357" name="Google Shape;11357;p1"/>
              <p:cNvSpPr/>
              <p:nvPr/>
            </p:nvSpPr>
            <p:spPr>
              <a:xfrm>
                <a:off x="4981360" y="2567267"/>
                <a:ext cx="1744500" cy="1744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482" y="23524"/>
                    </a:moveTo>
                    <a:lnTo>
                      <a:pt x="87165" y="32840"/>
                    </a:lnTo>
                    <a:lnTo>
                      <a:pt x="87165" y="32840"/>
                    </a:lnTo>
                    <a:cubicBezTo>
                      <a:pt x="69643" y="15311"/>
                      <a:pt x="40356" y="18719"/>
                      <a:pt x="27326" y="39802"/>
                    </a:cubicBezTo>
                    <a:cubicBezTo>
                      <a:pt x="14296" y="60885"/>
                      <a:pt x="24343" y="88608"/>
                      <a:pt x="47855" y="96445"/>
                    </a:cubicBezTo>
                    <a:lnTo>
                      <a:pt x="47294" y="88508"/>
                    </a:lnTo>
                    <a:lnTo>
                      <a:pt x="63170" y="104891"/>
                    </a:lnTo>
                    <a:lnTo>
                      <a:pt x="49407" y="118429"/>
                    </a:lnTo>
                    <a:lnTo>
                      <a:pt x="48838" y="110367"/>
                    </a:lnTo>
                    <a:cubicBezTo>
                      <a:pt x="15262" y="102926"/>
                      <a:pt x="-1770" y="65337"/>
                      <a:pt x="14772" y="35185"/>
                    </a:cubicBezTo>
                    <a:cubicBezTo>
                      <a:pt x="31313" y="5034"/>
                      <a:pt x="72167" y="-796"/>
                      <a:pt x="96482" y="235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8" name="Google Shape;11358;p1"/>
              <p:cNvSpPr/>
              <p:nvPr/>
            </p:nvSpPr>
            <p:spPr>
              <a:xfrm>
                <a:off x="5576543" y="3163803"/>
                <a:ext cx="584400" cy="58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lang="ru-RU" sz="2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 sz="2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59" name="Google Shape;11359;p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5407972" y="1684213"/>
              <a:ext cx="1744500" cy="1744800"/>
              <a:chOff x="5466028" y="1564628"/>
              <a:chExt cx="1744500" cy="1744800"/>
            </a:xfrm>
          </p:grpSpPr>
          <p:sp>
            <p:nvSpPr>
              <p:cNvPr id="11360" name="Google Shape;11360;p1"/>
              <p:cNvSpPr/>
              <p:nvPr/>
            </p:nvSpPr>
            <p:spPr>
              <a:xfrm>
                <a:off x="5466028" y="1564628"/>
                <a:ext cx="1744500" cy="1744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12" y="60000"/>
                    </a:moveTo>
                    <a:lnTo>
                      <a:pt x="8412" y="60000"/>
                    </a:lnTo>
                    <a:cubicBezTo>
                      <a:pt x="8412" y="32962"/>
                      <a:pt x="29287" y="10511"/>
                      <a:pt x="56253" y="8547"/>
                    </a:cubicBezTo>
                    <a:cubicBezTo>
                      <a:pt x="83219" y="6583"/>
                      <a:pt x="107126" y="25773"/>
                      <a:pt x="111044" y="52525"/>
                    </a:cubicBezTo>
                    <a:cubicBezTo>
                      <a:pt x="114961" y="79278"/>
                      <a:pt x="97559" y="104517"/>
                      <a:pt x="71162" y="110367"/>
                    </a:cubicBezTo>
                    <a:lnTo>
                      <a:pt x="70593" y="118429"/>
                    </a:lnTo>
                    <a:lnTo>
                      <a:pt x="56830" y="104891"/>
                    </a:lnTo>
                    <a:lnTo>
                      <a:pt x="72706" y="88508"/>
                    </a:lnTo>
                    <a:lnTo>
                      <a:pt x="72145" y="96445"/>
                    </a:lnTo>
                    <a:cubicBezTo>
                      <a:pt x="90762" y="90240"/>
                      <a:pt x="101708" y="70999"/>
                      <a:pt x="97532" y="51824"/>
                    </a:cubicBezTo>
                    <a:cubicBezTo>
                      <a:pt x="93356" y="32649"/>
                      <a:pt x="75399" y="19704"/>
                      <a:pt x="55889" y="21805"/>
                    </a:cubicBezTo>
                    <a:cubicBezTo>
                      <a:pt x="36378" y="23905"/>
                      <a:pt x="21588" y="40375"/>
                      <a:pt x="21588" y="600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1" name="Google Shape;11361;p1"/>
              <p:cNvSpPr/>
              <p:nvPr/>
            </p:nvSpPr>
            <p:spPr>
              <a:xfrm>
                <a:off x="6050547" y="2147096"/>
                <a:ext cx="584400" cy="58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lang="ru-RU" sz="2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 sz="2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362" name="Google Shape;11362;p1"/>
          <p:cNvSpPr/>
          <p:nvPr/>
        </p:nvSpPr>
        <p:spPr>
          <a:xfrm>
            <a:off x="7005700" y="1732647"/>
            <a:ext cx="47826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180A0"/>
              </a:buClr>
              <a:buSzPts val="2800"/>
              <a:buFont typeface="Calibri"/>
              <a:buNone/>
            </a:pPr>
            <a:r>
              <a:rPr lang="ru-RU" sz="2800" b="1" i="0" u="none" strike="noStrike" cap="none">
                <a:solidFill>
                  <a:srgbClr val="0180A0"/>
                </a:solidFill>
                <a:latin typeface="Calibri"/>
                <a:ea typeface="Calibri"/>
                <a:cs typeface="Calibri"/>
                <a:sym typeface="Calibri"/>
              </a:rPr>
              <a:t>Создать игровое поле/карту</a:t>
            </a:r>
            <a:endParaRPr sz="2800" b="1" i="0" u="none" strike="noStrike" cap="none">
              <a:solidFill>
                <a:srgbClr val="018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3" name="Google Shape;11363;p1"/>
          <p:cNvSpPr/>
          <p:nvPr/>
        </p:nvSpPr>
        <p:spPr>
          <a:xfrm>
            <a:off x="7005689" y="3640872"/>
            <a:ext cx="4547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alibri"/>
              <a:buNone/>
            </a:pPr>
            <a:r>
              <a:rPr lang="ru-RU" sz="28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Добавить музыку для интересной обстановки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4" name="Google Shape;11364;p1"/>
          <p:cNvSpPr/>
          <p:nvPr/>
        </p:nvSpPr>
        <p:spPr>
          <a:xfrm>
            <a:off x="1262742" y="2686765"/>
            <a:ext cx="3923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0147C"/>
              </a:buClr>
              <a:buSzPts val="2800"/>
              <a:buFont typeface="Calibri"/>
              <a:buNone/>
            </a:pPr>
            <a:r>
              <a:rPr lang="ru-RU" sz="2800" b="1" i="0" u="none" strike="noStrike" cap="none">
                <a:solidFill>
                  <a:srgbClr val="D0147C"/>
                </a:solidFill>
                <a:latin typeface="Calibri"/>
                <a:ea typeface="Calibri"/>
                <a:cs typeface="Calibri"/>
                <a:sym typeface="Calibri"/>
              </a:rPr>
              <a:t>Создать игровой процесс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5" name="Google Shape;11365;p1"/>
          <p:cNvSpPr/>
          <p:nvPr/>
        </p:nvSpPr>
        <p:spPr>
          <a:xfrm>
            <a:off x="1153297" y="4298158"/>
            <a:ext cx="40329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Calibri"/>
              <a:buNone/>
            </a:pPr>
            <a:r>
              <a:rPr lang="ru-RU" sz="28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Объединить все пункты  в одну цельную игру и исправить ошибки 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" name="Google Shape;11304;p1"/>
          <p:cNvSpPr txBox="1">
            <a:spLocks noGrp="1"/>
          </p:cNvSpPr>
          <p:nvPr>
            <p:ph type="title"/>
          </p:nvPr>
        </p:nvSpPr>
        <p:spPr>
          <a:xfrm>
            <a:off x="1557868" y="321276"/>
            <a:ext cx="73869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Сюжет и цель игры</a:t>
            </a:r>
            <a:endParaRPr/>
          </a:p>
        </p:txBody>
      </p:sp>
      <p:pic>
        <p:nvPicPr>
          <p:cNvPr id="11305" name="Google Shape;11305;p1"/>
          <p:cNvPicPr preferRelativeResize="0"/>
          <p:nvPr/>
        </p:nvPicPr>
        <p:blipFill rotWithShape="1">
          <a:blip r:embed="rId2">
            <a:alphaModFix/>
          </a:blip>
          <a:srcRect l="23128" r="23133"/>
          <a:stretch/>
        </p:blipFill>
        <p:spPr>
          <a:xfrm>
            <a:off x="1557875" y="1262375"/>
            <a:ext cx="10220725" cy="50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" name="Google Shape;11367;p2"/>
          <p:cNvSpPr txBox="1">
            <a:spLocks noGrp="1"/>
          </p:cNvSpPr>
          <p:nvPr>
            <p:ph type="title"/>
          </p:nvPr>
        </p:nvSpPr>
        <p:spPr>
          <a:xfrm>
            <a:off x="2243045" y="321276"/>
            <a:ext cx="73869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/>
              <a:t>Пользовательский интерфейс</a:t>
            </a:r>
            <a:endParaRPr/>
          </a:p>
        </p:txBody>
      </p:sp>
      <p:sp>
        <p:nvSpPr>
          <p:cNvPr id="11368" name="Google Shape;11368;p2"/>
          <p:cNvSpPr/>
          <p:nvPr/>
        </p:nvSpPr>
        <p:spPr>
          <a:xfrm>
            <a:off x="856735" y="1935892"/>
            <a:ext cx="40329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Char char="•"/>
            </a:pPr>
            <a:r>
              <a:rPr lang="ru-RU" sz="28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  Меню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69" name="Google Shape;1136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7042" y="1935892"/>
            <a:ext cx="7276458" cy="404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3"/>
          <p:cNvSpPr txBox="1">
            <a:spLocks noGrp="1"/>
          </p:cNvSpPr>
          <p:nvPr>
            <p:ph type="title"/>
          </p:nvPr>
        </p:nvSpPr>
        <p:spPr>
          <a:xfrm>
            <a:off x="2243045" y="321276"/>
            <a:ext cx="73869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/>
              <a:t>Пользовательский интерфейс</a:t>
            </a:r>
            <a:endParaRPr/>
          </a:p>
        </p:txBody>
      </p:sp>
      <p:sp>
        <p:nvSpPr>
          <p:cNvPr id="11372" name="Google Shape;11372;p3"/>
          <p:cNvSpPr/>
          <p:nvPr/>
        </p:nvSpPr>
        <p:spPr>
          <a:xfrm>
            <a:off x="856735" y="1935892"/>
            <a:ext cx="40329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Char char="•"/>
            </a:pPr>
            <a:r>
              <a:rPr lang="ru-RU" sz="28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  Выбор персонажа 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73" name="Google Shape;1137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2126" y="2503790"/>
            <a:ext cx="7219743" cy="404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5" name="Google Shape;11375;p4"/>
          <p:cNvSpPr txBox="1">
            <a:spLocks noGrp="1"/>
          </p:cNvSpPr>
          <p:nvPr>
            <p:ph type="title"/>
          </p:nvPr>
        </p:nvSpPr>
        <p:spPr>
          <a:xfrm>
            <a:off x="2243045" y="321276"/>
            <a:ext cx="73869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/>
              <a:t>Пользовательский интерфейс</a:t>
            </a:r>
            <a:endParaRPr/>
          </a:p>
        </p:txBody>
      </p:sp>
      <p:sp>
        <p:nvSpPr>
          <p:cNvPr id="11376" name="Google Shape;11376;p4"/>
          <p:cNvSpPr/>
          <p:nvPr/>
        </p:nvSpPr>
        <p:spPr>
          <a:xfrm>
            <a:off x="856735" y="1935892"/>
            <a:ext cx="4032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Char char="•"/>
            </a:pPr>
            <a:r>
              <a:rPr lang="ru-RU" sz="28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  Настройки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77" name="Google Shape;1137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833" y="2510692"/>
            <a:ext cx="7241165" cy="404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9" name="Google Shape;11379;p5"/>
          <p:cNvSpPr txBox="1">
            <a:spLocks noGrp="1"/>
          </p:cNvSpPr>
          <p:nvPr>
            <p:ph type="title"/>
          </p:nvPr>
        </p:nvSpPr>
        <p:spPr>
          <a:xfrm>
            <a:off x="2243045" y="321276"/>
            <a:ext cx="73869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/>
              <a:t>Пользовательский интерфейс</a:t>
            </a:r>
            <a:endParaRPr/>
          </a:p>
        </p:txBody>
      </p:sp>
      <p:sp>
        <p:nvSpPr>
          <p:cNvPr id="11380" name="Google Shape;11380;p5"/>
          <p:cNvSpPr/>
          <p:nvPr/>
        </p:nvSpPr>
        <p:spPr>
          <a:xfrm>
            <a:off x="856735" y="1935892"/>
            <a:ext cx="40329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Char char="•"/>
            </a:pPr>
            <a:r>
              <a:rPr lang="ru-RU" sz="28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  Интерфейс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81" name="Google Shape;1138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5114" y="2545192"/>
            <a:ext cx="7171633" cy="400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3" name="Google Shape;11383;p6"/>
          <p:cNvSpPr txBox="1">
            <a:spLocks noGrp="1"/>
          </p:cNvSpPr>
          <p:nvPr>
            <p:ph type="title"/>
          </p:nvPr>
        </p:nvSpPr>
        <p:spPr>
          <a:xfrm>
            <a:off x="2243045" y="321276"/>
            <a:ext cx="73869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/>
              <a:t>Пользовательский интерфейс</a:t>
            </a:r>
            <a:endParaRPr/>
          </a:p>
        </p:txBody>
      </p:sp>
      <p:sp>
        <p:nvSpPr>
          <p:cNvPr id="11384" name="Google Shape;11384;p6"/>
          <p:cNvSpPr/>
          <p:nvPr/>
        </p:nvSpPr>
        <p:spPr>
          <a:xfrm>
            <a:off x="856735" y="1935892"/>
            <a:ext cx="4032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Char char="•"/>
            </a:pPr>
            <a:r>
              <a:rPr lang="ru-RU" sz="28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  Инвентарь </a:t>
            </a:r>
            <a:endParaRPr sz="2800" b="1" i="0" u="none" strike="noStrike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85" name="Google Shape;1138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9701" y="1935892"/>
            <a:ext cx="7207440" cy="404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7" name="Google Shape;11387;p7"/>
          <p:cNvSpPr txBox="1">
            <a:spLocks noGrp="1"/>
          </p:cNvSpPr>
          <p:nvPr>
            <p:ph type="title"/>
          </p:nvPr>
        </p:nvSpPr>
        <p:spPr>
          <a:xfrm>
            <a:off x="2243045" y="321276"/>
            <a:ext cx="73869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/>
              <a:t>Пользовательский интерфейс</a:t>
            </a:r>
            <a:endParaRPr/>
          </a:p>
        </p:txBody>
      </p:sp>
      <p:sp>
        <p:nvSpPr>
          <p:cNvPr id="11388" name="Google Shape;11388;p7"/>
          <p:cNvSpPr/>
          <p:nvPr/>
        </p:nvSpPr>
        <p:spPr>
          <a:xfrm>
            <a:off x="856735" y="1935892"/>
            <a:ext cx="4032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Char char="•"/>
            </a:pPr>
            <a:r>
              <a:rPr lang="ru-RU" sz="2800" b="1" i="0" u="none" strike="noStrike" cap="none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ru-RU" sz="2800" b="1" i="0" u="none" strike="noStrike" cap="none" dirty="0" err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Крафтер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89" name="Google Shape;1138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9967" y="1935892"/>
            <a:ext cx="7242355" cy="404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80A0"/>
      </a:accent1>
      <a:accent2>
        <a:srgbClr val="D0157C"/>
      </a:accent2>
      <a:accent3>
        <a:srgbClr val="00C9E3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PresentationFormat>Произвольный</PresentationFormat>
  <Paragraphs>48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Office Theme</vt:lpstr>
      <vt:lpstr>Battle Among the Ruins</vt:lpstr>
      <vt:lpstr>Цель и задачи</vt:lpstr>
      <vt:lpstr>Сюжет и цель игры</vt:lpstr>
      <vt:lpstr>Пользовательский интерфейс</vt:lpstr>
      <vt:lpstr>Пользовательский интерфейс</vt:lpstr>
      <vt:lpstr>Пользовательский интерфейс</vt:lpstr>
      <vt:lpstr>Пользовательский интерфейс</vt:lpstr>
      <vt:lpstr>Пользовательский интерфейс</vt:lpstr>
      <vt:lpstr>Пользовательский интерфейс</vt:lpstr>
      <vt:lpstr>Игровой процесс </vt:lpstr>
      <vt:lpstr>Игровой процесс </vt:lpstr>
      <vt:lpstr>Игровой процесс </vt:lpstr>
      <vt:lpstr>Используемые библиотеки и инструменты</vt:lpstr>
      <vt:lpstr>Заключение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Among the Ruins</dc:title>
  <dc:creator>Сергей Шепурев</dc:creator>
  <cp:lastModifiedBy>Сергей Шепурев</cp:lastModifiedBy>
  <cp:revision>1</cp:revision>
  <dcterms:modified xsi:type="dcterms:W3CDTF">2024-01-29T12:52:57Z</dcterms:modified>
</cp:coreProperties>
</file>